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6858000" cx="9144000"/>
  <p:notesSz cx="6858000" cy="9144000"/>
  <p:embeddedFontLs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9" roundtripDataSignature="AMtx7mj/ORWR26M2o/PmZku24tnKP3SR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834B18-C361-4258-9BAF-B3D18155F299}">
  <a:tblStyle styleId="{45834B18-C361-4258-9BAF-B3D18155F299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entury Gothic"/>
          <a:ea typeface="Century Gothic"/>
          <a:cs typeface="Century Gothic"/>
        </a:font>
        <a:schemeClr val="dk1"/>
      </a:tcTxStyle>
    </a:seCell>
    <a:swCell>
      <a:tcTxStyle b="on" i="off">
        <a:font>
          <a:latin typeface="Century Gothic"/>
          <a:ea typeface="Century Gothic"/>
          <a:cs typeface="Century Gothic"/>
        </a:font>
        <a:schemeClr val="dk1"/>
      </a:tcTx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7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0.xml"/><Relationship Id="rId39" Type="http://customschemas.google.com/relationships/presentationmetadata" Target="metadata"/><Relationship Id="rId16" Type="http://schemas.openxmlformats.org/officeDocument/2006/relationships/slide" Target="slides/slide9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5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shorts/b44wIP0IJZY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5" name="Google Shape;2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comparison – there are other types of waves - In transverse waves, the particles move up and down (90 degrees) while the energy moves forward.  Think of a boat bobbing up and down while waves pass by.</a:t>
            </a:r>
            <a:endParaRPr/>
          </a:p>
        </p:txBody>
      </p:sp>
      <p:sp>
        <p:nvSpPr>
          <p:cNvPr id="276" name="Google Shape;27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6044610fa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6044610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exercising with a weighted rope - you’re moving the rope up and down, but the wave of the rope is moving forward</a:t>
            </a:r>
            <a:endParaRPr/>
          </a:p>
        </p:txBody>
      </p:sp>
      <p:sp>
        <p:nvSpPr>
          <p:cNvPr id="283" name="Google Shape;283;g2b6044610fa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When more than one sound wave is present…</a:t>
            </a:r>
            <a:endParaRPr/>
          </a:p>
        </p:txBody>
      </p:sp>
      <p:sp>
        <p:nvSpPr>
          <p:cNvPr id="292" name="Google Shape;29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7" name="Google Shape;3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amplitude of that wave will vary… Think of a trampoline…</a:t>
            </a:r>
            <a:endParaRPr/>
          </a:p>
        </p:txBody>
      </p:sp>
      <p:sp>
        <p:nvSpPr>
          <p:cNvPr id="308" name="Google Shape;308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2" name="Google Shape;3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https://www.youtube.com/shorts/b44wIP0IJZY  </a:t>
            </a:r>
            <a:endParaRPr/>
          </a:p>
        </p:txBody>
      </p:sp>
      <p:sp>
        <p:nvSpPr>
          <p:cNvPr id="323" name="Google Shape;323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This type of complete destructive interference occurs when waves are of equal amplitude</a:t>
            </a:r>
            <a:endParaRPr/>
          </a:p>
        </p:txBody>
      </p:sp>
      <p:sp>
        <p:nvSpPr>
          <p:cNvPr id="346" name="Google Shape;34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didn’t recognize yet that the previous examples were all of sound waves of the same frequency.</a:t>
            </a:r>
            <a:endParaRPr/>
          </a:p>
        </p:txBody>
      </p:sp>
      <p:sp>
        <p:nvSpPr>
          <p:cNvPr id="353" name="Google Shape;35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6044610f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b6044610fa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9" name="Google Shape;4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Peaks occur at same time/same location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Peaks and troughs occur at different times</a:t>
            </a:r>
            <a:endParaRPr/>
          </a:p>
        </p:txBody>
      </p:sp>
      <p:sp>
        <p:nvSpPr>
          <p:cNvPr id="440" name="Google Shape;440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3" name="Google Shape;4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Constructive and destructive interference occur</a:t>
            </a:r>
            <a:endParaRPr/>
          </a:p>
        </p:txBody>
      </p:sp>
      <p:sp>
        <p:nvSpPr>
          <p:cNvPr id="454" name="Google Shape;454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compressions and rarefactions alternate creating “cycles”…we will learn a lot about the variables and parameters associated with cycles!</a:t>
            </a:r>
            <a:endParaRPr/>
          </a:p>
        </p:txBody>
      </p:sp>
      <p:sp>
        <p:nvSpPr>
          <p:cNvPr id="206" name="Google Shape;20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are important!  If something other than those rhythmically oscillate, it is not a sound wave.</a:t>
            </a:r>
            <a:endParaRPr/>
          </a:p>
        </p:txBody>
      </p:sp>
      <p:sp>
        <p:nvSpPr>
          <p:cNvPr id="213" name="Google Shape;213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Let’s define the terms</a:t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Parameters are measurable </a:t>
            </a:r>
            <a:r>
              <a:rPr lang="en-US"/>
              <a:t>quantities</a:t>
            </a:r>
            <a:r>
              <a:rPr lang="en-US"/>
              <a:t>.  Once you identify a person, how do you describe them?  Tall, strong, fast, intense?  More in ch 3</a:t>
            </a:r>
            <a:endParaRPr/>
          </a:p>
        </p:txBody>
      </p:sp>
      <p:sp>
        <p:nvSpPr>
          <p:cNvPr id="254" name="Google Shape;254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Back to the basic sound wave…we said it was mechanical (caused by a mechanical action), now we are learning that </a:t>
            </a:r>
            <a:endParaRPr/>
          </a:p>
        </p:txBody>
      </p:sp>
      <p:sp>
        <p:nvSpPr>
          <p:cNvPr id="268" name="Google Shape;26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1"/>
          <p:cNvGrpSpPr/>
          <p:nvPr/>
        </p:nvGrpSpPr>
        <p:grpSpPr>
          <a:xfrm>
            <a:off x="4335463" y="1169988"/>
            <a:ext cx="4814887" cy="4994275"/>
            <a:chOff x="4334933" y="1169931"/>
            <a:chExt cx="4814835" cy="4993802"/>
          </a:xfrm>
        </p:grpSpPr>
        <p:cxnSp>
          <p:nvCxnSpPr>
            <p:cNvPr id="23" name="Google Shape;23;p31"/>
            <p:cNvCxnSpPr/>
            <p:nvPr/>
          </p:nvCxnSpPr>
          <p:spPr>
            <a:xfrm flipH="1">
              <a:off x="6009727" y="1169931"/>
              <a:ext cx="3133691" cy="3135015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31"/>
            <p:cNvCxnSpPr/>
            <p:nvPr/>
          </p:nvCxnSpPr>
          <p:spPr>
            <a:xfrm flipH="1">
              <a:off x="4334933" y="1349301"/>
              <a:ext cx="4814835" cy="4814432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31"/>
            <p:cNvCxnSpPr/>
            <p:nvPr/>
          </p:nvCxnSpPr>
          <p:spPr>
            <a:xfrm flipH="1">
              <a:off x="5225510" y="1469940"/>
              <a:ext cx="3911558" cy="391123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31"/>
            <p:cNvCxnSpPr/>
            <p:nvPr/>
          </p:nvCxnSpPr>
          <p:spPr>
            <a:xfrm flipH="1">
              <a:off x="5304885" y="1308030"/>
              <a:ext cx="3838534" cy="3839799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31"/>
            <p:cNvCxnSpPr/>
            <p:nvPr/>
          </p:nvCxnSpPr>
          <p:spPr>
            <a:xfrm flipH="1">
              <a:off x="5706518" y="1769949"/>
              <a:ext cx="3430550" cy="3430262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" name="Google Shape;28;p31"/>
          <p:cNvSpPr txBox="1"/>
          <p:nvPr>
            <p:ph type="ctrTitle"/>
          </p:nvPr>
        </p:nvSpPr>
        <p:spPr>
          <a:xfrm>
            <a:off x="533400" y="533400"/>
            <a:ext cx="6154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subTitle"/>
          </p:nvPr>
        </p:nvSpPr>
        <p:spPr>
          <a:xfrm>
            <a:off x="533400" y="3843868"/>
            <a:ext cx="4954250" cy="191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/>
          <p:nvPr>
            <p:ph type="title"/>
          </p:nvPr>
        </p:nvSpPr>
        <p:spPr>
          <a:xfrm>
            <a:off x="5418667" y="533400"/>
            <a:ext cx="320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2"/>
          <p:cNvSpPr txBox="1"/>
          <p:nvPr>
            <p:ph idx="1" type="body"/>
          </p:nvPr>
        </p:nvSpPr>
        <p:spPr>
          <a:xfrm>
            <a:off x="533399" y="533400"/>
            <a:ext cx="4438755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88" name="Google Shape;88;p42"/>
          <p:cNvSpPr txBox="1"/>
          <p:nvPr>
            <p:ph idx="2" type="body"/>
          </p:nvPr>
        </p:nvSpPr>
        <p:spPr>
          <a:xfrm>
            <a:off x="5418667" y="2209802"/>
            <a:ext cx="3200400" cy="2091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9" name="Google Shape;89;p42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2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2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3"/>
          <p:cNvSpPr txBox="1"/>
          <p:nvPr>
            <p:ph type="title"/>
          </p:nvPr>
        </p:nvSpPr>
        <p:spPr>
          <a:xfrm>
            <a:off x="4495800" y="1447800"/>
            <a:ext cx="35632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3"/>
          <p:cNvSpPr/>
          <p:nvPr>
            <p:ph idx="2" type="pic"/>
          </p:nvPr>
        </p:nvSpPr>
        <p:spPr>
          <a:xfrm>
            <a:off x="762000" y="914400"/>
            <a:ext cx="3280974" cy="48006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3"/>
          <p:cNvSpPr txBox="1"/>
          <p:nvPr>
            <p:ph idx="1" type="body"/>
          </p:nvPr>
        </p:nvSpPr>
        <p:spPr>
          <a:xfrm>
            <a:off x="4496027" y="2743200"/>
            <a:ext cx="3564223" cy="2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6" name="Google Shape;96;p43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3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3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4"/>
          <p:cNvSpPr txBox="1"/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4"/>
          <p:cNvSpPr/>
          <p:nvPr>
            <p:ph idx="2" type="pic"/>
          </p:nvPr>
        </p:nvSpPr>
        <p:spPr>
          <a:xfrm>
            <a:off x="533400" y="533400"/>
            <a:ext cx="8077200" cy="31242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4"/>
          <p:cNvSpPr txBox="1"/>
          <p:nvPr>
            <p:ph idx="1" type="body"/>
          </p:nvPr>
        </p:nvSpPr>
        <p:spPr>
          <a:xfrm>
            <a:off x="762002" y="3843867"/>
            <a:ext cx="72813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03" name="Google Shape;103;p44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4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4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5"/>
          <p:cNvSpPr txBox="1"/>
          <p:nvPr>
            <p:ph type="title"/>
          </p:nvPr>
        </p:nvSpPr>
        <p:spPr>
          <a:xfrm>
            <a:off x="533400" y="533400"/>
            <a:ext cx="80772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5"/>
          <p:cNvSpPr txBox="1"/>
          <p:nvPr>
            <p:ph idx="1" type="body"/>
          </p:nvPr>
        </p:nvSpPr>
        <p:spPr>
          <a:xfrm>
            <a:off x="533400" y="4114800"/>
            <a:ext cx="638355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5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5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5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6"/>
          <p:cNvSpPr txBox="1"/>
          <p:nvPr/>
        </p:nvSpPr>
        <p:spPr>
          <a:xfrm>
            <a:off x="228600" y="711200"/>
            <a:ext cx="457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/>
          </a:p>
        </p:txBody>
      </p:sp>
      <p:sp>
        <p:nvSpPr>
          <p:cNvPr id="114" name="Google Shape;114;p46"/>
          <p:cNvSpPr txBox="1"/>
          <p:nvPr/>
        </p:nvSpPr>
        <p:spPr>
          <a:xfrm>
            <a:off x="7696200" y="2768600"/>
            <a:ext cx="457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/>
          </a:p>
        </p:txBody>
      </p:sp>
      <p:sp>
        <p:nvSpPr>
          <p:cNvPr id="115" name="Google Shape;115;p46"/>
          <p:cNvSpPr txBox="1"/>
          <p:nvPr>
            <p:ph type="title"/>
          </p:nvPr>
        </p:nvSpPr>
        <p:spPr>
          <a:xfrm>
            <a:off x="856283" y="533400"/>
            <a:ext cx="6859787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8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6"/>
          <p:cNvSpPr txBox="1"/>
          <p:nvPr>
            <p:ph idx="1" type="body"/>
          </p:nvPr>
        </p:nvSpPr>
        <p:spPr>
          <a:xfrm>
            <a:off x="1066800" y="3429000"/>
            <a:ext cx="6402467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7" name="Google Shape;117;p46"/>
          <p:cNvSpPr txBox="1"/>
          <p:nvPr>
            <p:ph idx="2" type="body"/>
          </p:nvPr>
        </p:nvSpPr>
        <p:spPr>
          <a:xfrm>
            <a:off x="533400" y="4301070"/>
            <a:ext cx="6382361" cy="17187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46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6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6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7"/>
          <p:cNvSpPr txBox="1"/>
          <p:nvPr>
            <p:ph type="title"/>
          </p:nvPr>
        </p:nvSpPr>
        <p:spPr>
          <a:xfrm>
            <a:off x="533400" y="3429000"/>
            <a:ext cx="6382361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7"/>
          <p:cNvSpPr txBox="1"/>
          <p:nvPr>
            <p:ph idx="1" type="body"/>
          </p:nvPr>
        </p:nvSpPr>
        <p:spPr>
          <a:xfrm>
            <a:off x="533400" y="5132980"/>
            <a:ext cx="6383552" cy="886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7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7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8"/>
          <p:cNvSpPr txBox="1"/>
          <p:nvPr/>
        </p:nvSpPr>
        <p:spPr>
          <a:xfrm>
            <a:off x="228600" y="711200"/>
            <a:ext cx="457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/>
          </a:p>
        </p:txBody>
      </p:sp>
      <p:sp>
        <p:nvSpPr>
          <p:cNvPr id="129" name="Google Shape;129;p48"/>
          <p:cNvSpPr txBox="1"/>
          <p:nvPr/>
        </p:nvSpPr>
        <p:spPr>
          <a:xfrm>
            <a:off x="7696200" y="2768600"/>
            <a:ext cx="4572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/>
          </a:p>
        </p:txBody>
      </p:sp>
      <p:sp>
        <p:nvSpPr>
          <p:cNvPr id="130" name="Google Shape;130;p48"/>
          <p:cNvSpPr txBox="1"/>
          <p:nvPr>
            <p:ph type="title"/>
          </p:nvPr>
        </p:nvSpPr>
        <p:spPr>
          <a:xfrm>
            <a:off x="856284" y="533400"/>
            <a:ext cx="685978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8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8"/>
          <p:cNvSpPr txBox="1"/>
          <p:nvPr>
            <p:ph idx="1" type="body"/>
          </p:nvPr>
        </p:nvSpPr>
        <p:spPr>
          <a:xfrm>
            <a:off x="533400" y="3886200"/>
            <a:ext cx="6382361" cy="10498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0" sz="2000" cap="none">
                <a:solidFill>
                  <a:schemeClr val="lt1"/>
                </a:solidFill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2" name="Google Shape;132;p48"/>
          <p:cNvSpPr txBox="1"/>
          <p:nvPr>
            <p:ph idx="2" type="body"/>
          </p:nvPr>
        </p:nvSpPr>
        <p:spPr>
          <a:xfrm>
            <a:off x="533400" y="4953000"/>
            <a:ext cx="63823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48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8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8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9"/>
          <p:cNvSpPr txBox="1"/>
          <p:nvPr>
            <p:ph type="title"/>
          </p:nvPr>
        </p:nvSpPr>
        <p:spPr>
          <a:xfrm>
            <a:off x="533400" y="533400"/>
            <a:ext cx="7525658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9"/>
          <p:cNvSpPr txBox="1"/>
          <p:nvPr>
            <p:ph idx="1" type="body"/>
          </p:nvPr>
        </p:nvSpPr>
        <p:spPr>
          <a:xfrm>
            <a:off x="533400" y="3928534"/>
            <a:ext cx="6382361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0" sz="2000" cap="none">
                <a:solidFill>
                  <a:schemeClr val="lt1"/>
                </a:solidFill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9" name="Google Shape;139;p49"/>
          <p:cNvSpPr txBox="1"/>
          <p:nvPr>
            <p:ph idx="2" type="body"/>
          </p:nvPr>
        </p:nvSpPr>
        <p:spPr>
          <a:xfrm>
            <a:off x="533400" y="4766735"/>
            <a:ext cx="6382360" cy="125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49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9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9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/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0"/>
          <p:cNvSpPr txBox="1"/>
          <p:nvPr>
            <p:ph idx="1" type="body"/>
          </p:nvPr>
        </p:nvSpPr>
        <p:spPr>
          <a:xfrm rot="5400000">
            <a:off x="1926999" y="-860197"/>
            <a:ext cx="3767670" cy="6554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46" name="Google Shape;146;p50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0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50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1"/>
          <p:cNvSpPr txBox="1"/>
          <p:nvPr>
            <p:ph type="title"/>
          </p:nvPr>
        </p:nvSpPr>
        <p:spPr>
          <a:xfrm rot="5400000">
            <a:off x="5378703" y="1721103"/>
            <a:ext cx="4419600" cy="2044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1"/>
          <p:cNvSpPr txBox="1"/>
          <p:nvPr>
            <p:ph idx="1" type="body"/>
          </p:nvPr>
        </p:nvSpPr>
        <p:spPr>
          <a:xfrm rot="5400000">
            <a:off x="715206" y="351594"/>
            <a:ext cx="5486400" cy="5850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52" name="Google Shape;152;p51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1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1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533400" y="533400"/>
            <a:ext cx="6554867" cy="3767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" type="body"/>
          </p:nvPr>
        </p:nvSpPr>
        <p:spPr>
          <a:xfrm>
            <a:off x="533400" y="533400"/>
            <a:ext cx="6554867" cy="3767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6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6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ver Content" type="txOverObj">
  <p:cSld name="TEXT_OVER_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1" type="body"/>
          </p:nvPr>
        </p:nvSpPr>
        <p:spPr>
          <a:xfrm>
            <a:off x="685800" y="1981200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2" type="body"/>
          </p:nvPr>
        </p:nvSpPr>
        <p:spPr>
          <a:xfrm>
            <a:off x="685800" y="4114800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split orient="vert"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2" type="body"/>
          </p:nvPr>
        </p:nvSpPr>
        <p:spPr>
          <a:xfrm>
            <a:off x="4648200" y="19812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4" name="Google Shape;54;p37"/>
          <p:cNvSpPr txBox="1"/>
          <p:nvPr>
            <p:ph idx="3" type="body"/>
          </p:nvPr>
        </p:nvSpPr>
        <p:spPr>
          <a:xfrm>
            <a:off x="4648200" y="41148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split orient="vert"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533400" y="1981199"/>
            <a:ext cx="6402468" cy="2319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" type="body"/>
          </p:nvPr>
        </p:nvSpPr>
        <p:spPr>
          <a:xfrm>
            <a:off x="533400" y="4487333"/>
            <a:ext cx="6402467" cy="1532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38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9"/>
          <p:cNvSpPr txBox="1"/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" type="body"/>
          </p:nvPr>
        </p:nvSpPr>
        <p:spPr>
          <a:xfrm>
            <a:off x="533400" y="533400"/>
            <a:ext cx="3949967" cy="3767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2" type="body"/>
          </p:nvPr>
        </p:nvSpPr>
        <p:spPr>
          <a:xfrm>
            <a:off x="4662362" y="533400"/>
            <a:ext cx="3948238" cy="37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8" name="Google Shape;68;p39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9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0"/>
          <p:cNvSpPr txBox="1"/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0"/>
          <p:cNvSpPr txBox="1"/>
          <p:nvPr>
            <p:ph idx="1" type="body"/>
          </p:nvPr>
        </p:nvSpPr>
        <p:spPr>
          <a:xfrm>
            <a:off x="762001" y="533400"/>
            <a:ext cx="3716866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4" name="Google Shape;74;p40"/>
          <p:cNvSpPr txBox="1"/>
          <p:nvPr>
            <p:ph idx="2" type="body"/>
          </p:nvPr>
        </p:nvSpPr>
        <p:spPr>
          <a:xfrm>
            <a:off x="533399" y="1143000"/>
            <a:ext cx="3945467" cy="31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3" type="body"/>
          </p:nvPr>
        </p:nvSpPr>
        <p:spPr>
          <a:xfrm>
            <a:off x="4855016" y="566738"/>
            <a:ext cx="376405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6" name="Google Shape;76;p40"/>
          <p:cNvSpPr txBox="1"/>
          <p:nvPr>
            <p:ph idx="4" type="body"/>
          </p:nvPr>
        </p:nvSpPr>
        <p:spPr>
          <a:xfrm>
            <a:off x="4662362" y="1143000"/>
            <a:ext cx="3956705" cy="3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/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4D4EF"/>
            </a:gs>
            <a:gs pos="10001">
              <a:srgbClr val="64D4EF"/>
            </a:gs>
            <a:gs pos="100000">
              <a:srgbClr val="06588E"/>
            </a:gs>
          </a:gsLst>
          <a:lin ang="612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6670675" y="3894138"/>
            <a:ext cx="2470150" cy="2659062"/>
            <a:chOff x="6687077" y="3259666"/>
            <a:chExt cx="2981857" cy="3208867"/>
          </a:xfrm>
        </p:grpSpPr>
        <p:cxnSp>
          <p:nvCxnSpPr>
            <p:cNvPr id="11" name="Google Shape;11;p30"/>
            <p:cNvCxnSpPr/>
            <p:nvPr/>
          </p:nvCxnSpPr>
          <p:spPr>
            <a:xfrm flipH="1">
              <a:off x="8756746" y="3259666"/>
              <a:ext cx="912188" cy="91189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30"/>
            <p:cNvCxnSpPr/>
            <p:nvPr/>
          </p:nvCxnSpPr>
          <p:spPr>
            <a:xfrm flipH="1">
              <a:off x="6687077" y="3485724"/>
              <a:ext cx="2981857" cy="2982809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30"/>
            <p:cNvCxnSpPr/>
            <p:nvPr/>
          </p:nvCxnSpPr>
          <p:spPr>
            <a:xfrm flipH="1">
              <a:off x="7771737" y="3581511"/>
              <a:ext cx="1897197" cy="189658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30"/>
            <p:cNvCxnSpPr/>
            <p:nvPr/>
          </p:nvCxnSpPr>
          <p:spPr>
            <a:xfrm flipH="1">
              <a:off x="7923130" y="3433998"/>
              <a:ext cx="1740055" cy="1739494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30"/>
            <p:cNvCxnSpPr/>
            <p:nvPr/>
          </p:nvCxnSpPr>
          <p:spPr>
            <a:xfrm flipH="1">
              <a:off x="8398388" y="3985732"/>
              <a:ext cx="1264798" cy="126439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" name="Google Shape;16;p30"/>
          <p:cNvSpPr txBox="1"/>
          <p:nvPr>
            <p:ph type="title"/>
          </p:nvPr>
        </p:nvSpPr>
        <p:spPr>
          <a:xfrm>
            <a:off x="533400" y="4495800"/>
            <a:ext cx="6554788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30"/>
          <p:cNvSpPr txBox="1"/>
          <p:nvPr>
            <p:ph idx="1" type="body"/>
          </p:nvPr>
        </p:nvSpPr>
        <p:spPr>
          <a:xfrm>
            <a:off x="533400" y="533400"/>
            <a:ext cx="6554788" cy="3767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4D4EF"/>
            </a:gs>
            <a:gs pos="10001">
              <a:srgbClr val="64D4EF"/>
            </a:gs>
            <a:gs pos="100000">
              <a:srgbClr val="06588E"/>
            </a:gs>
          </a:gsLst>
          <a:lin ang="61200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5"/>
          <p:cNvGrpSpPr/>
          <p:nvPr/>
        </p:nvGrpSpPr>
        <p:grpSpPr>
          <a:xfrm>
            <a:off x="6670675" y="3894138"/>
            <a:ext cx="2470150" cy="2659062"/>
            <a:chOff x="6687077" y="3259666"/>
            <a:chExt cx="2981857" cy="3208867"/>
          </a:xfrm>
        </p:grpSpPr>
        <p:cxnSp>
          <p:nvCxnSpPr>
            <p:cNvPr id="157" name="Google Shape;157;p35"/>
            <p:cNvCxnSpPr/>
            <p:nvPr/>
          </p:nvCxnSpPr>
          <p:spPr>
            <a:xfrm flipH="1">
              <a:off x="8756746" y="3259666"/>
              <a:ext cx="912188" cy="91189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35"/>
            <p:cNvCxnSpPr/>
            <p:nvPr/>
          </p:nvCxnSpPr>
          <p:spPr>
            <a:xfrm flipH="1">
              <a:off x="6687077" y="3485724"/>
              <a:ext cx="2981857" cy="298280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35"/>
            <p:cNvCxnSpPr/>
            <p:nvPr/>
          </p:nvCxnSpPr>
          <p:spPr>
            <a:xfrm flipH="1">
              <a:off x="7771737" y="3581511"/>
              <a:ext cx="1897197" cy="18965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35"/>
            <p:cNvCxnSpPr/>
            <p:nvPr/>
          </p:nvCxnSpPr>
          <p:spPr>
            <a:xfrm flipH="1">
              <a:off x="7923130" y="3433998"/>
              <a:ext cx="1740055" cy="1739494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35"/>
            <p:cNvCxnSpPr/>
            <p:nvPr/>
          </p:nvCxnSpPr>
          <p:spPr>
            <a:xfrm flipH="1">
              <a:off x="8398388" y="3985732"/>
              <a:ext cx="1264798" cy="126439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2" name="Google Shape;162;p35"/>
          <p:cNvSpPr txBox="1"/>
          <p:nvPr>
            <p:ph type="title"/>
          </p:nvPr>
        </p:nvSpPr>
        <p:spPr>
          <a:xfrm>
            <a:off x="533400" y="4495800"/>
            <a:ext cx="6554788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" name="Google Shape;163;p35"/>
          <p:cNvSpPr txBox="1"/>
          <p:nvPr>
            <p:ph idx="1" type="body"/>
          </p:nvPr>
        </p:nvSpPr>
        <p:spPr>
          <a:xfrm>
            <a:off x="533400" y="533400"/>
            <a:ext cx="6554788" cy="3767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4" name="Google Shape;164;p35"/>
          <p:cNvSpPr txBox="1"/>
          <p:nvPr>
            <p:ph idx="10" type="dt"/>
          </p:nvPr>
        </p:nvSpPr>
        <p:spPr>
          <a:xfrm>
            <a:off x="7429500" y="6172200"/>
            <a:ext cx="12017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5" name="Google Shape;165;p35"/>
          <p:cNvSpPr txBox="1"/>
          <p:nvPr>
            <p:ph idx="11" type="ftr"/>
          </p:nvPr>
        </p:nvSpPr>
        <p:spPr>
          <a:xfrm>
            <a:off x="533400" y="6172200"/>
            <a:ext cx="5811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6" name="Google Shape;166;p35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5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9.png"/><Relationship Id="rId7" Type="http://schemas.openxmlformats.org/officeDocument/2006/relationships/oleObject" Target="../embeddings/oleObject4.bin"/><Relationship Id="rId8" Type="http://schemas.openxmlformats.org/officeDocument/2006/relationships/oleObject" Target="../embeddings/oleObject4.bin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hyperlink" Target="https://www.youtube.com/shorts/b44wIP0IJZY" TargetMode="External"/><Relationship Id="rId7" Type="http://schemas.openxmlformats.org/officeDocument/2006/relationships/image" Target="../media/image11.png"/><Relationship Id="rId8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sTcqtljxLOk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s://www.youtube.com/watch?v=sTcqtljxLOk" TargetMode="External"/><Relationship Id="rId6" Type="http://schemas.openxmlformats.org/officeDocument/2006/relationships/hyperlink" Target="https://www.youtube.com/watch?v=sTcqtljxLOk" TargetMode="External"/><Relationship Id="rId7" Type="http://schemas.openxmlformats.org/officeDocument/2006/relationships/hyperlink" Target="https://www.youtube.com/watch?v=sTcqtljxLO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"/>
          <p:cNvSpPr txBox="1"/>
          <p:nvPr>
            <p:ph type="ctrTitle"/>
          </p:nvPr>
        </p:nvSpPr>
        <p:spPr>
          <a:xfrm>
            <a:off x="499230" y="4473679"/>
            <a:ext cx="7164419" cy="12332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 of </a:t>
            </a:r>
            <a:r>
              <a:rPr b="1" lang="en-US"/>
              <a:t>SOUND</a:t>
            </a:r>
            <a:endParaRPr/>
          </a:p>
        </p:txBody>
      </p:sp>
      <p:sp>
        <p:nvSpPr>
          <p:cNvPr id="179" name="Google Shape;179;p1"/>
          <p:cNvSpPr txBox="1"/>
          <p:nvPr>
            <p:ph idx="1" type="subTitle"/>
          </p:nvPr>
        </p:nvSpPr>
        <p:spPr>
          <a:xfrm>
            <a:off x="501611" y="5686129"/>
            <a:ext cx="7217608" cy="46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Chapter 2</a:t>
            </a:r>
            <a:endParaRPr/>
          </a:p>
        </p:txBody>
      </p:sp>
      <p:grpSp>
        <p:nvGrpSpPr>
          <p:cNvPr id="180" name="Google Shape;180;p1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181" name="Google Shape;181;p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6" name="Google Shape;186;p1"/>
          <p:cNvSpPr/>
          <p:nvPr/>
        </p:nvSpPr>
        <p:spPr>
          <a:xfrm>
            <a:off x="504188" y="690851"/>
            <a:ext cx="7211752" cy="3607302"/>
          </a:xfrm>
          <a:prstGeom prst="snip2DiagRect">
            <a:avLst>
              <a:gd fmla="val 12305" name="adj1"/>
              <a:gd fmla="val 0" name="adj2"/>
            </a:avLst>
          </a:prstGeom>
          <a:solidFill>
            <a:schemeClr val="lt1"/>
          </a:solidFill>
          <a:ln cap="rnd" cmpd="sng" w="12700">
            <a:solidFill>
              <a:srgbClr val="FFFF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://www.mediacollege.com/audio/images/loudspeaker-waveform.gif" id="187" name="Google Shape;187;p1"/>
          <p:cNvPicPr preferRelativeResize="0"/>
          <p:nvPr/>
        </p:nvPicPr>
        <p:blipFill rotWithShape="1">
          <a:blip r:embed="rId3">
            <a:alphaModFix/>
          </a:blip>
          <a:srcRect b="-1" l="0" r="56" t="0"/>
          <a:stretch/>
        </p:blipFill>
        <p:spPr>
          <a:xfrm>
            <a:off x="626200" y="854087"/>
            <a:ext cx="6967728" cy="3280831"/>
          </a:xfrm>
          <a:custGeom>
            <a:rect b="b" l="l" r="r" t="t"/>
            <a:pathLst>
              <a:path extrusionOk="0" h="3280831" w="9290304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"/>
          <p:cNvSpPr txBox="1"/>
          <p:nvPr/>
        </p:nvSpPr>
        <p:spPr>
          <a:xfrm>
            <a:off x="457200" y="4849813"/>
            <a:ext cx="83058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difference between mechanical and electromagnetic: 	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echanical waves need a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edium to propagate 		      *remember “m” for medium</a:t>
            </a:r>
            <a:endParaRPr/>
          </a:p>
        </p:txBody>
      </p:sp>
      <p:pic>
        <p:nvPicPr>
          <p:cNvPr id="279" name="Google Shape;279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685800"/>
            <a:ext cx="6554788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6044610fa_0_13"/>
          <p:cNvSpPr txBox="1"/>
          <p:nvPr>
            <p:ph type="title"/>
          </p:nvPr>
        </p:nvSpPr>
        <p:spPr>
          <a:xfrm>
            <a:off x="478900" y="4959675"/>
            <a:ext cx="7977900" cy="152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Longitudinal vs. Transverse Waves</a:t>
            </a:r>
            <a:endParaRPr/>
          </a:p>
        </p:txBody>
      </p:sp>
      <p:sp>
        <p:nvSpPr>
          <p:cNvPr id="286" name="Google Shape;286;g2b6044610fa_0_13"/>
          <p:cNvSpPr/>
          <p:nvPr>
            <p:ph idx="2" type="pic"/>
          </p:nvPr>
        </p:nvSpPr>
        <p:spPr>
          <a:xfrm>
            <a:off x="1384925" y="325175"/>
            <a:ext cx="6146100" cy="4999200"/>
          </a:xfrm>
          <a:prstGeom prst="snip2DiagRect">
            <a:avLst>
              <a:gd fmla="val 0" name="adj1"/>
              <a:gd fmla="val 16667" name="adj2"/>
            </a:avLst>
          </a:prstGeom>
          <a:effectLst>
            <a:outerShdw blurRad="57150" rotWithShape="0" algn="bl" dir="5400000" dist="19050">
              <a:srgbClr val="FFF2CC">
                <a:alpha val="50000"/>
              </a:srgbClr>
            </a:outerShdw>
          </a:effectLst>
        </p:spPr>
      </p:sp>
      <p:sp>
        <p:nvSpPr>
          <p:cNvPr id="287" name="Google Shape;287;g2b6044610fa_0_13"/>
          <p:cNvSpPr txBox="1"/>
          <p:nvPr>
            <p:ph idx="1" type="body"/>
          </p:nvPr>
        </p:nvSpPr>
        <p:spPr>
          <a:xfrm>
            <a:off x="1463650" y="4345500"/>
            <a:ext cx="6008400" cy="8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60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Particles in Transverse waves move </a:t>
            </a:r>
            <a:r>
              <a:rPr b="1" lang="en-US">
                <a:solidFill>
                  <a:schemeClr val="accent1"/>
                </a:solidFill>
              </a:rPr>
              <a:t>perpendicularly</a:t>
            </a:r>
            <a:r>
              <a:rPr lang="en-US">
                <a:solidFill>
                  <a:schemeClr val="accent1"/>
                </a:solidFill>
              </a:rPr>
              <a:t> to the direction the energy is travelling.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88" name="Google Shape;288;g2b6044610fa_0_13"/>
          <p:cNvPicPr preferRelativeResize="0"/>
          <p:nvPr/>
        </p:nvPicPr>
        <p:blipFill rotWithShape="1">
          <a:blip r:embed="rId3">
            <a:alphaModFix/>
          </a:blip>
          <a:srcRect b="0" l="1970" r="-1969" t="0"/>
          <a:stretch/>
        </p:blipFill>
        <p:spPr>
          <a:xfrm>
            <a:off x="1384925" y="1224575"/>
            <a:ext cx="6087124" cy="29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b6044610fa_0_13"/>
          <p:cNvSpPr txBox="1"/>
          <p:nvPr/>
        </p:nvSpPr>
        <p:spPr>
          <a:xfrm>
            <a:off x="1871350" y="423725"/>
            <a:ext cx="56007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Particles in Longitudinal waves move in </a:t>
            </a:r>
            <a:r>
              <a:rPr b="1" lang="en-US" sz="16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parallel</a:t>
            </a:r>
            <a:r>
              <a:rPr b="1" lang="en-US" sz="16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the direction in which the energy is travelling.</a:t>
            </a:r>
            <a:endParaRPr sz="16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-304800" y="152400"/>
            <a:ext cx="9525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IN PHASE WAVES</a:t>
            </a:r>
            <a:endParaRPr/>
          </a:p>
        </p:txBody>
      </p: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381000" y="1104900"/>
            <a:ext cx="8382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60"/>
              <a:buChar char="▶"/>
            </a:pPr>
            <a:r>
              <a:rPr lang="en-US" sz="3200" u="sng">
                <a:solidFill>
                  <a:schemeClr val="accent6"/>
                </a:solidFill>
              </a:rPr>
              <a:t>In-Phase</a:t>
            </a:r>
            <a:r>
              <a:rPr lang="en-US" sz="3200"/>
              <a:t>  means the waves’ peaks and troughs match precisely. </a:t>
            </a:r>
            <a:endParaRPr/>
          </a:p>
        </p:txBody>
      </p:sp>
      <p:graphicFrame>
        <p:nvGraphicFramePr>
          <p:cNvPr id="296" name="Google Shape;296;p15"/>
          <p:cNvGraphicFramePr/>
          <p:nvPr/>
        </p:nvGraphicFramePr>
        <p:xfrm>
          <a:off x="1447800" y="2438400"/>
          <a:ext cx="5565775" cy="2743200"/>
        </p:xfrm>
        <a:graphic>
          <a:graphicData uri="http://schemas.openxmlformats.org/presentationml/2006/ole">
            <mc:AlternateContent>
              <mc:Choice Requires="v">
                <p:oleObj r:id="rId4" imgH="2743200" imgW="5565775" progId="Photoshop.Image.4" spid="_x0000_s1">
                  <p:embed/>
                </p:oleObj>
              </mc:Choice>
              <mc:Fallback>
                <p:oleObj r:id="rId5" imgH="2743200" imgW="5565775" progId="Photoshop.Image.4">
                  <p:embed/>
                  <p:pic>
                    <p:nvPicPr>
                      <p:cNvPr id="296" name="Google Shape;296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7800" y="2438400"/>
                        <a:ext cx="5565775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split orient="vert" dir="in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title"/>
          </p:nvPr>
        </p:nvSpPr>
        <p:spPr>
          <a:xfrm>
            <a:off x="304800" y="161925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OUT-OF-PHASE WAVES</a:t>
            </a:r>
            <a:endParaRPr/>
          </a:p>
        </p:txBody>
      </p:sp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650660" y="823792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60"/>
              <a:buChar char="▶"/>
            </a:pPr>
            <a:r>
              <a:rPr lang="en-US" sz="3200">
                <a:solidFill>
                  <a:schemeClr val="accent6"/>
                </a:solidFill>
              </a:rPr>
              <a:t>Out- of -phase</a:t>
            </a:r>
            <a:r>
              <a:rPr lang="en-US" sz="3200">
                <a:solidFill>
                  <a:srgbClr val="FF0000"/>
                </a:solidFill>
              </a:rPr>
              <a:t> </a:t>
            </a:r>
            <a:r>
              <a:rPr lang="en-US" sz="3200"/>
              <a:t>means</a:t>
            </a:r>
            <a:r>
              <a:rPr lang="en-US" sz="3200"/>
              <a:t> the waves’ peaks and troughs occur at different times</a:t>
            </a:r>
            <a:endParaRPr/>
          </a:p>
        </p:txBody>
      </p:sp>
      <p:graphicFrame>
        <p:nvGraphicFramePr>
          <p:cNvPr id="303" name="Google Shape;303;p16"/>
          <p:cNvGraphicFramePr/>
          <p:nvPr/>
        </p:nvGraphicFramePr>
        <p:xfrm>
          <a:off x="2452688" y="2325798"/>
          <a:ext cx="4264025" cy="1863725"/>
        </p:xfrm>
        <a:graphic>
          <a:graphicData uri="http://schemas.openxmlformats.org/presentationml/2006/ole">
            <mc:AlternateContent>
              <mc:Choice Requires="v">
                <p:oleObj r:id="rId4" imgH="1863725" imgW="4264025" progId="Photoshop.Image.4" spid="_x0000_s1">
                  <p:embed/>
                </p:oleObj>
              </mc:Choice>
              <mc:Fallback>
                <p:oleObj r:id="rId5" imgH="1863725" imgW="4264025" progId="Photoshop.Image.4">
                  <p:embed/>
                  <p:pic>
                    <p:nvPicPr>
                      <p:cNvPr id="303" name="Google Shape;303;p1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452688" y="2325798"/>
                        <a:ext cx="4264025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" name="Google Shape;304;p16"/>
          <p:cNvGraphicFramePr/>
          <p:nvPr/>
        </p:nvGraphicFramePr>
        <p:xfrm>
          <a:off x="2498756" y="4467225"/>
          <a:ext cx="4218743" cy="1723177"/>
        </p:xfrm>
        <a:graphic>
          <a:graphicData uri="http://schemas.openxmlformats.org/presentationml/2006/ole">
            <mc:AlternateContent>
              <mc:Choice Requires="v">
                <p:oleObj r:id="rId7" imgH="1723177" imgW="4218743" progId="Photoshop.Image.4" spid="_x0000_s2">
                  <p:embed/>
                </p:oleObj>
              </mc:Choice>
              <mc:Fallback>
                <p:oleObj r:id="rId8" imgH="1723177" imgW="4218743" progId="Photoshop.Image.4">
                  <p:embed/>
                  <p:pic>
                    <p:nvPicPr>
                      <p:cNvPr id="304" name="Google Shape;304;p16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498756" y="4467225"/>
                        <a:ext cx="4218743" cy="17231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split orient="vert" dir="in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bstract light trails against black background" id="311" name="Google Shape;311;p17"/>
          <p:cNvPicPr preferRelativeResize="0"/>
          <p:nvPr/>
        </p:nvPicPr>
        <p:blipFill rotWithShape="1">
          <a:blip r:embed="rId3">
            <a:alphaModFix amt="15000"/>
          </a:blip>
          <a:srcRect b="-3" l="11132" r="-2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>
            <p:ph type="title"/>
          </p:nvPr>
        </p:nvSpPr>
        <p:spPr>
          <a:xfrm>
            <a:off x="1193034" y="191232"/>
            <a:ext cx="6400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INTERFERENCE</a:t>
            </a:r>
            <a:endParaRPr/>
          </a:p>
        </p:txBody>
      </p: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1045250" y="1474075"/>
            <a:ext cx="6400800" cy="48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/>
              <a:t>  </a:t>
            </a:r>
            <a:r>
              <a:rPr b="1" lang="en-US"/>
              <a:t>*In-Phase and Out-of-Phase waves undergo interference…</a:t>
            </a:r>
            <a:endParaRPr b="1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b="1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b="1" lang="en-US"/>
              <a:t>When </a:t>
            </a:r>
            <a:r>
              <a:rPr b="1" lang="en-US" u="sng"/>
              <a:t>more than one sound wave</a:t>
            </a:r>
            <a:r>
              <a:rPr b="1" lang="en-US"/>
              <a:t> travels through a medium, multiple beams may arrive at a given point </a:t>
            </a:r>
            <a:r>
              <a:rPr b="1" lang="en-US" u="sng"/>
              <a:t>simultaneously</a:t>
            </a:r>
            <a:r>
              <a:rPr b="1" lang="en-US"/>
              <a:t> </a:t>
            </a:r>
            <a:endParaRPr b="1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b="1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b="1" lang="en-US"/>
              <a:t>    At that time, they </a:t>
            </a:r>
            <a:r>
              <a:rPr b="1" lang="en-US" u="sng"/>
              <a:t>lose their individuality</a:t>
            </a:r>
            <a:r>
              <a:rPr b="1" lang="en-US"/>
              <a:t> and combine to form </a:t>
            </a:r>
            <a:r>
              <a:rPr b="1" lang="en-US" u="sng"/>
              <a:t>one wave.</a:t>
            </a:r>
            <a:endParaRPr b="1" u="sng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b="1" u="sng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b="1"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315" name="Google Shape;315;p17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17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7" name="Google Shape;317;p17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8" name="Google Shape;318;p17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" name="Google Shape;319;p17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>
            <p:ph idx="1" type="body"/>
          </p:nvPr>
        </p:nvSpPr>
        <p:spPr>
          <a:xfrm>
            <a:off x="206925" y="457200"/>
            <a:ext cx="86703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60"/>
              <a:buChar char="▶"/>
            </a:pPr>
            <a:r>
              <a:rPr lang="en-US" sz="3200" u="sng">
                <a:solidFill>
                  <a:schemeClr val="lt1"/>
                </a:solidFill>
              </a:rPr>
              <a:t>Constructive interference:</a:t>
            </a:r>
            <a:r>
              <a:rPr lang="en-US" sz="3200">
                <a:solidFill>
                  <a:schemeClr val="lt1"/>
                </a:solidFill>
              </a:rPr>
              <a:t> </a:t>
            </a:r>
            <a:endParaRPr/>
          </a:p>
          <a:p>
            <a:pPr indent="0" lvl="1" marL="457200" rtl="0" algn="l"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3000">
                <a:solidFill>
                  <a:schemeClr val="lt1"/>
                </a:solidFill>
              </a:rPr>
              <a:t>in-phase waves </a:t>
            </a:r>
            <a:r>
              <a:rPr i="1" lang="en-US" sz="3000">
                <a:solidFill>
                  <a:schemeClr val="lt1"/>
                </a:solidFill>
              </a:rPr>
              <a:t>combine</a:t>
            </a:r>
            <a:r>
              <a:rPr lang="en-US" sz="3000">
                <a:solidFill>
                  <a:schemeClr val="lt1"/>
                </a:solidFill>
              </a:rPr>
              <a:t> to form one wave with a </a:t>
            </a:r>
            <a:r>
              <a:rPr lang="en-US" sz="3000" u="sng">
                <a:solidFill>
                  <a:schemeClr val="lt1"/>
                </a:solidFill>
              </a:rPr>
              <a:t>resulting increase in amplitude </a:t>
            </a:r>
            <a:endParaRPr/>
          </a:p>
        </p:txBody>
      </p:sp>
      <p:graphicFrame>
        <p:nvGraphicFramePr>
          <p:cNvPr id="326" name="Google Shape;326;p18"/>
          <p:cNvGraphicFramePr/>
          <p:nvPr/>
        </p:nvGraphicFramePr>
        <p:xfrm>
          <a:off x="552635" y="2855790"/>
          <a:ext cx="7794625" cy="2514600"/>
        </p:xfrm>
        <a:graphic>
          <a:graphicData uri="http://schemas.openxmlformats.org/presentationml/2006/ole">
            <mc:AlternateContent>
              <mc:Choice Requires="v">
                <p:oleObj r:id="rId4" imgH="2514600" imgW="7794625" progId="Photoshop.Image.4" spid="_x0000_s1">
                  <p:embed/>
                </p:oleObj>
              </mc:Choice>
              <mc:Fallback>
                <p:oleObj r:id="rId5" imgH="2514600" imgW="7794625" progId="Photoshop.Image.4">
                  <p:embed/>
                  <p:pic>
                    <p:nvPicPr>
                      <p:cNvPr id="326" name="Google Shape;326;p18">
                        <a:hlinkClick r:id="rId6"/>
                      </p:cNvPr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52635" y="2855790"/>
                        <a:ext cx="7794625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" name="Google Shape;327;p18"/>
          <p:cNvSpPr/>
          <p:nvPr/>
        </p:nvSpPr>
        <p:spPr>
          <a:xfrm rot="1587355">
            <a:off x="7278688" y="2495550"/>
            <a:ext cx="484187" cy="977900"/>
          </a:xfrm>
          <a:prstGeom prst="downArrow">
            <a:avLst>
              <a:gd fmla="val 50000" name="adj1"/>
              <a:gd fmla="val 50024" name="adj2"/>
            </a:avLst>
          </a:prstGeom>
          <a:solidFill>
            <a:schemeClr val="accent1"/>
          </a:solidFill>
          <a:ln cap="sq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18" title="WORLD RECORD MOST FLIPS ON A TRAMPOLINE! 🤯 *9 Flips*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3400" y="5155375"/>
            <a:ext cx="2167100" cy="16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8"/>
          <p:cNvSpPr txBox="1"/>
          <p:nvPr/>
        </p:nvSpPr>
        <p:spPr>
          <a:xfrm>
            <a:off x="426925" y="5696400"/>
            <a:ext cx="27432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9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med">
    <p:split orient="vert" dir="in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idx="1" type="body"/>
          </p:nvPr>
        </p:nvSpPr>
        <p:spPr>
          <a:xfrm>
            <a:off x="544717" y="875923"/>
            <a:ext cx="7772400" cy="1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60"/>
              <a:buChar char="▶"/>
            </a:pPr>
            <a:r>
              <a:rPr lang="en-US" sz="3200" u="sng">
                <a:solidFill>
                  <a:schemeClr val="lt1"/>
                </a:solidFill>
              </a:rPr>
              <a:t>Destructive interference:</a:t>
            </a:r>
            <a:r>
              <a:rPr lang="en-US" sz="3200">
                <a:solidFill>
                  <a:schemeClr val="lt1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1240"/>
              </a:spcBef>
              <a:spcAft>
                <a:spcPts val="0"/>
              </a:spcAft>
              <a:buSzPts val="2560"/>
              <a:buNone/>
            </a:pPr>
            <a:r>
              <a:rPr lang="en-US" sz="3200">
                <a:solidFill>
                  <a:schemeClr val="lt1"/>
                </a:solidFill>
              </a:rPr>
              <a:t>	out-of-phase waves combine and form a single wave with a </a:t>
            </a:r>
            <a:r>
              <a:rPr lang="en-US" sz="3200" u="sng">
                <a:solidFill>
                  <a:schemeClr val="lt1"/>
                </a:solidFill>
              </a:rPr>
              <a:t>smaller 	amplitude.</a:t>
            </a:r>
            <a:endParaRPr u="sng"/>
          </a:p>
        </p:txBody>
      </p:sp>
      <p:graphicFrame>
        <p:nvGraphicFramePr>
          <p:cNvPr id="335" name="Google Shape;335;p19"/>
          <p:cNvGraphicFramePr/>
          <p:nvPr/>
        </p:nvGraphicFramePr>
        <p:xfrm>
          <a:off x="703263" y="3071813"/>
          <a:ext cx="7735887" cy="1981200"/>
        </p:xfrm>
        <a:graphic>
          <a:graphicData uri="http://schemas.openxmlformats.org/presentationml/2006/ole">
            <mc:AlternateContent>
              <mc:Choice Requires="v">
                <p:oleObj r:id="rId4" imgH="1981200" imgW="7735887" progId="Photoshop.Image.4" spid="_x0000_s1">
                  <p:embed/>
                </p:oleObj>
              </mc:Choice>
              <mc:Fallback>
                <p:oleObj r:id="rId5" imgH="1981200" imgW="7735887" progId="Photoshop.Image.4">
                  <p:embed/>
                  <p:pic>
                    <p:nvPicPr>
                      <p:cNvPr id="335" name="Google Shape;335;p1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03263" y="3071813"/>
                        <a:ext cx="7735887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" name="Google Shape;336;p19"/>
          <p:cNvSpPr/>
          <p:nvPr/>
        </p:nvSpPr>
        <p:spPr>
          <a:xfrm rot="2479703">
            <a:off x="7500938" y="2814638"/>
            <a:ext cx="484187" cy="977900"/>
          </a:xfrm>
          <a:prstGeom prst="downArrow">
            <a:avLst>
              <a:gd fmla="val 50000" name="adj1"/>
              <a:gd fmla="val 50024" name="adj2"/>
            </a:avLst>
          </a:prstGeom>
          <a:solidFill>
            <a:schemeClr val="accent1"/>
          </a:solidFill>
          <a:ln cap="sq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673100" y="5235575"/>
            <a:ext cx="8382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the resultant </a:t>
            </a:r>
            <a:r>
              <a:rPr b="1" i="0" lang="en-US" sz="20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amplitude is smaller than </a:t>
            </a:r>
            <a:r>
              <a:rPr b="1" lang="en-US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 one</a:t>
            </a:r>
            <a:r>
              <a:rPr b="1" i="0" lang="en-US" sz="20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component.</a:t>
            </a:r>
            <a:endParaRPr/>
          </a:p>
        </p:txBody>
      </p:sp>
    </p:spTree>
  </p:cSld>
  <p:clrMapOvr>
    <a:masterClrMapping/>
  </p:clrMapOvr>
  <p:transition spd="med">
    <p:split orient="vert" dir="in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/>
          <p:nvPr>
            <p:ph type="title"/>
          </p:nvPr>
        </p:nvSpPr>
        <p:spPr>
          <a:xfrm>
            <a:off x="533400" y="4495800"/>
            <a:ext cx="6554788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INTERFERENCE</a:t>
            </a:r>
            <a:endParaRPr/>
          </a:p>
        </p:txBody>
      </p:sp>
      <p:pic>
        <p:nvPicPr>
          <p:cNvPr id="343" name="Google Shape;343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600"/>
            <a:ext cx="9144000" cy="461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>
            <p:ph type="title"/>
          </p:nvPr>
        </p:nvSpPr>
        <p:spPr>
          <a:xfrm>
            <a:off x="533400" y="4495800"/>
            <a:ext cx="6554788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733425"/>
            <a:ext cx="83820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1"/>
          <p:cNvSpPr txBox="1"/>
          <p:nvPr/>
        </p:nvSpPr>
        <p:spPr>
          <a:xfrm>
            <a:off x="1708519" y="981900"/>
            <a:ext cx="235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Equal Amplitude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2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356" name="Google Shape;356;p22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22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22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22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22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1" name="Google Shape;361;p22"/>
          <p:cNvSpPr txBox="1"/>
          <p:nvPr>
            <p:ph type="title"/>
          </p:nvPr>
        </p:nvSpPr>
        <p:spPr>
          <a:xfrm>
            <a:off x="157650" y="4487325"/>
            <a:ext cx="88779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Interference  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Differing Frequencies</a:t>
            </a:r>
            <a:endParaRPr/>
          </a:p>
        </p:txBody>
      </p:sp>
      <p:sp>
        <p:nvSpPr>
          <p:cNvPr id="362" name="Google Shape;362;p22"/>
          <p:cNvSpPr txBox="1"/>
          <p:nvPr>
            <p:ph idx="1" type="body"/>
          </p:nvPr>
        </p:nvSpPr>
        <p:spPr>
          <a:xfrm>
            <a:off x="5436390" y="647847"/>
            <a:ext cx="33144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▶"/>
            </a:pPr>
            <a:r>
              <a:rPr lang="en-US">
                <a:solidFill>
                  <a:srgbClr val="0F486F"/>
                </a:solidFill>
              </a:rPr>
              <a:t>When waves of different frequencies interfere with each other constructive and destructive interference can result.</a:t>
            </a:r>
            <a:endParaRPr/>
          </a:p>
        </p:txBody>
      </p:sp>
      <p:pic>
        <p:nvPicPr>
          <p:cNvPr id="363" name="Google Shape;363;p2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050" y="647850"/>
            <a:ext cx="4286400" cy="34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2"/>
          <p:cNvSpPr/>
          <p:nvPr/>
        </p:nvSpPr>
        <p:spPr>
          <a:xfrm>
            <a:off x="386504" y="3372763"/>
            <a:ext cx="956700" cy="2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split orient="vert" dir="in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"/>
          <p:cNvSpPr txBox="1"/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OF MECHANICAL WAVES &amp; SOUND</a:t>
            </a:r>
            <a:endParaRPr/>
          </a:p>
        </p:txBody>
      </p:sp>
      <p:pic>
        <p:nvPicPr>
          <p:cNvPr id="193" name="Google Shape;193;p2" title="Ultrasound medical imaging | Mechanical waves and sound | Physics | Khan Academy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5121" y="1177776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2852175" y="109025"/>
            <a:ext cx="30000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Ultrasound medical imaging | Mechanical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w</a:t>
            </a:r>
            <a:r>
              <a:rPr lang="en-US" sz="1100" u="sng">
                <a:solidFill>
                  <a:schemeClr val="hlink"/>
                </a:solidFill>
                <a:hlinkClick r:id="rId7"/>
              </a:rPr>
              <a:t>aves and sound | Physics | Khan Academy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23"/>
          <p:cNvSpPr txBox="1"/>
          <p:nvPr>
            <p:ph type="title"/>
          </p:nvPr>
        </p:nvSpPr>
        <p:spPr>
          <a:xfrm>
            <a:off x="513159" y="485244"/>
            <a:ext cx="64008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</a:t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372" name="Google Shape;372;p23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23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23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5" name="Google Shape;375;p23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23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7" name="Google Shape;377;p23"/>
          <p:cNvSpPr txBox="1"/>
          <p:nvPr>
            <p:ph idx="1" type="body"/>
          </p:nvPr>
        </p:nvSpPr>
        <p:spPr>
          <a:xfrm>
            <a:off x="562400" y="2098800"/>
            <a:ext cx="74976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/>
          </a:bodyPr>
          <a:lstStyle/>
          <a:p>
            <a:pPr indent="-338726" lvl="0" marL="285750" rtl="0" algn="l">
              <a:spcBef>
                <a:spcPts val="0"/>
              </a:spcBef>
              <a:spcAft>
                <a:spcPts val="0"/>
              </a:spcAft>
              <a:buSzPct val="91711"/>
              <a:buChar char="▶"/>
            </a:pPr>
            <a:r>
              <a:rPr lang="en-US" sz="4825">
                <a:solidFill>
                  <a:schemeClr val="lt1"/>
                </a:solidFill>
              </a:rPr>
              <a:t>Sound is a form energy that travels by the movement of molecules in pressure waves</a:t>
            </a:r>
            <a:endParaRPr sz="4825">
              <a:solidFill>
                <a:schemeClr val="lt1"/>
              </a:solidFill>
            </a:endParaRPr>
          </a:p>
          <a:p>
            <a:pPr indent="-338726" lvl="0" marL="285750" rtl="0" algn="l">
              <a:spcBef>
                <a:spcPts val="1000"/>
              </a:spcBef>
              <a:spcAft>
                <a:spcPts val="0"/>
              </a:spcAft>
              <a:buSzPct val="91711"/>
              <a:buChar char="▶"/>
            </a:pPr>
            <a:r>
              <a:rPr lang="en-US" sz="4825">
                <a:solidFill>
                  <a:schemeClr val="lt1"/>
                </a:solidFill>
              </a:rPr>
              <a:t>Sound MUST travel through a medium </a:t>
            </a:r>
            <a:endParaRPr sz="4825"/>
          </a:p>
          <a:p>
            <a:pPr indent="-338726" lvl="0" marL="285750" rtl="0" algn="l">
              <a:spcBef>
                <a:spcPts val="1000"/>
              </a:spcBef>
              <a:spcAft>
                <a:spcPts val="0"/>
              </a:spcAft>
              <a:buSzPct val="91711"/>
              <a:buChar char="▶"/>
            </a:pPr>
            <a:r>
              <a:rPr lang="en-US" sz="4825">
                <a:solidFill>
                  <a:schemeClr val="lt1"/>
                </a:solidFill>
              </a:rPr>
              <a:t>Sound cannot travel through a vacuum</a:t>
            </a:r>
            <a:endParaRPr sz="4825"/>
          </a:p>
          <a:p>
            <a:pPr indent="-338726" lvl="0" marL="285750" rtl="0" algn="l">
              <a:spcBef>
                <a:spcPts val="1000"/>
              </a:spcBef>
              <a:spcAft>
                <a:spcPts val="0"/>
              </a:spcAft>
              <a:buSzPct val="91711"/>
              <a:buChar char="▶"/>
            </a:pPr>
            <a:r>
              <a:rPr lang="en-US" sz="4825">
                <a:solidFill>
                  <a:schemeClr val="lt1"/>
                </a:solidFill>
              </a:rPr>
              <a:t>Sound travels in a straight line</a:t>
            </a:r>
            <a:endParaRPr sz="4825"/>
          </a:p>
          <a:p>
            <a:pPr indent="-338726" lvl="0" marL="285750" rtl="0" algn="l">
              <a:spcBef>
                <a:spcPts val="1000"/>
              </a:spcBef>
              <a:spcAft>
                <a:spcPts val="0"/>
              </a:spcAft>
              <a:buSzPct val="91711"/>
              <a:buChar char="▶"/>
            </a:pPr>
            <a:r>
              <a:rPr lang="en-US" sz="4825">
                <a:solidFill>
                  <a:schemeClr val="lt1"/>
                </a:solidFill>
              </a:rPr>
              <a:t>Sound is a mechanical longitudinal wave</a:t>
            </a:r>
            <a:endParaRPr sz="4825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10160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24"/>
          <p:cNvSpPr txBox="1"/>
          <p:nvPr>
            <p:ph type="title"/>
          </p:nvPr>
        </p:nvSpPr>
        <p:spPr>
          <a:xfrm>
            <a:off x="513159" y="485244"/>
            <a:ext cx="64008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</a:t>
            </a:r>
            <a:endParaRPr/>
          </a:p>
        </p:txBody>
      </p:sp>
      <p:grpSp>
        <p:nvGrpSpPr>
          <p:cNvPr id="384" name="Google Shape;384;p24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385" name="Google Shape;385;p24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24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24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24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p24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0" name="Google Shape;390;p24"/>
          <p:cNvSpPr txBox="1"/>
          <p:nvPr>
            <p:ph idx="1" type="body"/>
          </p:nvPr>
        </p:nvSpPr>
        <p:spPr>
          <a:xfrm>
            <a:off x="513150" y="1753925"/>
            <a:ext cx="6400800" cy="3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Sound waves are comprised of compressions and rarefactions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What is a compression? 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What is a rarefaction? 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25"/>
          <p:cNvSpPr txBox="1"/>
          <p:nvPr>
            <p:ph type="title"/>
          </p:nvPr>
        </p:nvSpPr>
        <p:spPr>
          <a:xfrm>
            <a:off x="513159" y="485244"/>
            <a:ext cx="64008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</a:t>
            </a:r>
            <a:endParaRPr/>
          </a:p>
        </p:txBody>
      </p:sp>
      <p:grpSp>
        <p:nvGrpSpPr>
          <p:cNvPr id="397" name="Google Shape;397;p25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398" name="Google Shape;398;p25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25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25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25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25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03" name="Google Shape;403;p25"/>
          <p:cNvSpPr txBox="1"/>
          <p:nvPr>
            <p:ph idx="1" type="body"/>
          </p:nvPr>
        </p:nvSpPr>
        <p:spPr>
          <a:xfrm>
            <a:off x="513159" y="2068511"/>
            <a:ext cx="64008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Sound waves are identified by changes in acoustic variables. 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How many acoustic variables?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What are they? 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26"/>
          <p:cNvSpPr txBox="1"/>
          <p:nvPr>
            <p:ph type="title"/>
          </p:nvPr>
        </p:nvSpPr>
        <p:spPr>
          <a:xfrm>
            <a:off x="513159" y="485244"/>
            <a:ext cx="64008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REVIEW- ACOUSTIC VARIABLES</a:t>
            </a:r>
            <a:endParaRPr/>
          </a:p>
        </p:txBody>
      </p:sp>
      <p:grpSp>
        <p:nvGrpSpPr>
          <p:cNvPr id="410" name="Google Shape;410;p26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411" name="Google Shape;411;p26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26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26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26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26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6" name="Google Shape;416;p26"/>
          <p:cNvSpPr txBox="1"/>
          <p:nvPr>
            <p:ph idx="1" type="body"/>
          </p:nvPr>
        </p:nvSpPr>
        <p:spPr>
          <a:xfrm>
            <a:off x="513159" y="2068511"/>
            <a:ext cx="64008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▶"/>
            </a:pPr>
            <a:r>
              <a:rPr lang="en-US" u="sng">
                <a:solidFill>
                  <a:schemeClr val="lt1"/>
                </a:solidFill>
              </a:rPr>
              <a:t>Pressure</a:t>
            </a:r>
            <a:r>
              <a:rPr lang="en-US">
                <a:solidFill>
                  <a:schemeClr val="lt1"/>
                </a:solidFill>
              </a:rPr>
              <a:t>: concentration of force in an area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▶"/>
            </a:pPr>
            <a:r>
              <a:rPr lang="en-US" u="sng">
                <a:solidFill>
                  <a:schemeClr val="lt1"/>
                </a:solidFill>
              </a:rPr>
              <a:t>Density</a:t>
            </a:r>
            <a:r>
              <a:rPr lang="en-US">
                <a:solidFill>
                  <a:schemeClr val="lt1"/>
                </a:solidFill>
              </a:rPr>
              <a:t>: concentration of mass in a volume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▶"/>
            </a:pPr>
            <a:r>
              <a:rPr lang="en-US" u="sng">
                <a:solidFill>
                  <a:schemeClr val="lt1"/>
                </a:solidFill>
              </a:rPr>
              <a:t>Distance</a:t>
            </a:r>
            <a:r>
              <a:rPr lang="en-US">
                <a:solidFill>
                  <a:schemeClr val="lt1"/>
                </a:solidFill>
              </a:rPr>
              <a:t>: measure of particle motion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19877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6044610fa_0_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1987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g2b6044610fa_0_41"/>
          <p:cNvSpPr txBox="1"/>
          <p:nvPr>
            <p:ph type="title"/>
          </p:nvPr>
        </p:nvSpPr>
        <p:spPr>
          <a:xfrm>
            <a:off x="513159" y="485244"/>
            <a:ext cx="6400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</a:t>
            </a:r>
            <a:endParaRPr/>
          </a:p>
        </p:txBody>
      </p:sp>
      <p:grpSp>
        <p:nvGrpSpPr>
          <p:cNvPr id="423" name="Google Shape;423;g2b6044610fa_0_41"/>
          <p:cNvGrpSpPr/>
          <p:nvPr/>
        </p:nvGrpSpPr>
        <p:grpSpPr>
          <a:xfrm>
            <a:off x="6905117" y="2963333"/>
            <a:ext cx="2236501" cy="3209011"/>
            <a:chOff x="9206826" y="2963333"/>
            <a:chExt cx="2982001" cy="3209011"/>
          </a:xfrm>
        </p:grpSpPr>
        <p:cxnSp>
          <p:nvCxnSpPr>
            <p:cNvPr id="424" name="Google Shape;424;g2b6044610fa_0_41"/>
            <p:cNvCxnSpPr/>
            <p:nvPr/>
          </p:nvCxnSpPr>
          <p:spPr>
            <a:xfrm flipH="1">
              <a:off x="11275926" y="2963333"/>
              <a:ext cx="912900" cy="912900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5" name="Google Shape;425;g2b6044610fa_0_41"/>
            <p:cNvCxnSpPr/>
            <p:nvPr/>
          </p:nvCxnSpPr>
          <p:spPr>
            <a:xfrm flipH="1">
              <a:off x="9206826" y="3190344"/>
              <a:ext cx="2982000" cy="2982000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g2b6044610fa_0_41"/>
            <p:cNvCxnSpPr/>
            <p:nvPr/>
          </p:nvCxnSpPr>
          <p:spPr>
            <a:xfrm flipH="1">
              <a:off x="10292226" y="3285067"/>
              <a:ext cx="1896600" cy="1896600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g2b6044610fa_0_41"/>
            <p:cNvCxnSpPr/>
            <p:nvPr/>
          </p:nvCxnSpPr>
          <p:spPr>
            <a:xfrm flipH="1">
              <a:off x="10443125" y="3131080"/>
              <a:ext cx="1745700" cy="1745700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8" name="Google Shape;428;g2b6044610fa_0_41"/>
            <p:cNvCxnSpPr/>
            <p:nvPr/>
          </p:nvCxnSpPr>
          <p:spPr>
            <a:xfrm flipH="1">
              <a:off x="10918927" y="3683001"/>
              <a:ext cx="1269900" cy="1269900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9" name="Google Shape;429;g2b6044610fa_0_41"/>
          <p:cNvSpPr txBox="1"/>
          <p:nvPr>
            <p:ph idx="1" type="body"/>
          </p:nvPr>
        </p:nvSpPr>
        <p:spPr>
          <a:xfrm>
            <a:off x="513159" y="2068511"/>
            <a:ext cx="64008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The features of s</a:t>
            </a:r>
            <a:r>
              <a:rPr lang="en-US">
                <a:solidFill>
                  <a:schemeClr val="lt1"/>
                </a:solidFill>
              </a:rPr>
              <a:t>ound waves are described by acoustic _? </a:t>
            </a:r>
            <a:endParaRPr>
              <a:solidFill>
                <a:schemeClr val="lt1"/>
              </a:solidFill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How many are there?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What are they? 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19189" scaled="0"/>
        </a:gra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/>
          <p:nvPr>
            <p:ph type="title"/>
          </p:nvPr>
        </p:nvSpPr>
        <p:spPr>
          <a:xfrm>
            <a:off x="304800" y="76200"/>
            <a:ext cx="6554788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REVIEW</a:t>
            </a:r>
            <a:endParaRPr/>
          </a:p>
        </p:txBody>
      </p:sp>
      <p:sp>
        <p:nvSpPr>
          <p:cNvPr id="435" name="Google Shape;435;p27"/>
          <p:cNvSpPr txBox="1"/>
          <p:nvPr>
            <p:ph idx="1" type="body"/>
          </p:nvPr>
        </p:nvSpPr>
        <p:spPr>
          <a:xfrm>
            <a:off x="228600" y="1600200"/>
            <a:ext cx="8382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b="1" lang="en-US" sz="3000">
                <a:solidFill>
                  <a:schemeClr val="lt1"/>
                </a:solidFill>
              </a:rPr>
              <a:t>7 Acoustic parameters are used to describe the features of sound waves</a:t>
            </a:r>
            <a:r>
              <a:rPr lang="en-US" sz="3000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t/>
            </a:r>
            <a:endParaRPr sz="2400"/>
          </a:p>
          <a:p>
            <a:pPr indent="-163830" lvl="0" marL="285750" rtl="0" algn="l">
              <a:spcBef>
                <a:spcPts val="10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  <p:sp>
        <p:nvSpPr>
          <p:cNvPr id="436" name="Google Shape;436;p27"/>
          <p:cNvSpPr/>
          <p:nvPr/>
        </p:nvSpPr>
        <p:spPr>
          <a:xfrm>
            <a:off x="2667000" y="2819400"/>
            <a:ext cx="4572000" cy="310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Amplitude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Wavelength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Propagation speed 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513159" y="485244"/>
            <a:ext cx="64008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</a:t>
            </a:r>
            <a:endParaRPr/>
          </a:p>
        </p:txBody>
      </p:sp>
      <p:grpSp>
        <p:nvGrpSpPr>
          <p:cNvPr id="444" name="Google Shape;444;p28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445" name="Google Shape;445;p28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28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28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28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9" name="Google Shape;449;p28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0" name="Google Shape;450;p28"/>
          <p:cNvSpPr txBox="1"/>
          <p:nvPr>
            <p:ph idx="1" type="body"/>
          </p:nvPr>
        </p:nvSpPr>
        <p:spPr>
          <a:xfrm>
            <a:off x="513159" y="2068511"/>
            <a:ext cx="64008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▶"/>
            </a:pPr>
            <a:r>
              <a:rPr lang="en-US">
                <a:solidFill>
                  <a:schemeClr val="lt1"/>
                </a:solidFill>
              </a:rPr>
              <a:t>What does it mean when waves are in phase? 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▶"/>
            </a:pPr>
            <a:r>
              <a:rPr lang="en-US">
                <a:solidFill>
                  <a:schemeClr val="lt1"/>
                </a:solidFill>
              </a:rPr>
              <a:t>What does it mean when waves are out-of-phase?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513159" y="485244"/>
            <a:ext cx="64008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</a:t>
            </a:r>
            <a:endParaRPr/>
          </a:p>
        </p:txBody>
      </p:sp>
      <p:grpSp>
        <p:nvGrpSpPr>
          <p:cNvPr id="458" name="Google Shape;458;p29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459" name="Google Shape;459;p29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0" name="Google Shape;460;p29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1" name="Google Shape;461;p29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2" name="Google Shape;462;p29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3" name="Google Shape;463;p29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rgbClr val="22C4ED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4" name="Google Shape;464;p29"/>
          <p:cNvSpPr txBox="1"/>
          <p:nvPr>
            <p:ph idx="1" type="body"/>
          </p:nvPr>
        </p:nvSpPr>
        <p:spPr>
          <a:xfrm>
            <a:off x="49169" y="2068511"/>
            <a:ext cx="6853474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en-US">
                <a:solidFill>
                  <a:schemeClr val="lt1"/>
                </a:solidFill>
              </a:rPr>
              <a:t>What will occur when two waves of different frequencies interfere? 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513159" y="685799"/>
            <a:ext cx="2810333" cy="4892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WAVES</a:t>
            </a:r>
            <a:endParaRPr/>
          </a:p>
        </p:txBody>
      </p:sp>
      <p:cxnSp>
        <p:nvCxnSpPr>
          <p:cNvPr id="201" name="Google Shape;201;p3"/>
          <p:cNvCxnSpPr/>
          <p:nvPr/>
        </p:nvCxnSpPr>
        <p:spPr>
          <a:xfrm>
            <a:off x="3488087" y="1532373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"/>
          <p:cNvSpPr txBox="1"/>
          <p:nvPr>
            <p:ph idx="1" type="body"/>
          </p:nvPr>
        </p:nvSpPr>
        <p:spPr>
          <a:xfrm>
            <a:off x="3652650" y="417850"/>
            <a:ext cx="5149200" cy="60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984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60"/>
              <a:buFont typeface="Noto Sans Symbols"/>
              <a:buChar char="▶"/>
            </a:pPr>
            <a:r>
              <a:rPr lang="en-US" sz="1900">
                <a:solidFill>
                  <a:schemeClr val="lt1"/>
                </a:solidFill>
              </a:rPr>
              <a:t>All waves carry </a:t>
            </a:r>
            <a:r>
              <a:rPr lang="en-US" sz="1900" u="sng">
                <a:solidFill>
                  <a:schemeClr val="lt1"/>
                </a:solidFill>
              </a:rPr>
              <a:t>energy</a:t>
            </a:r>
            <a:r>
              <a:rPr lang="en-US" sz="1900">
                <a:solidFill>
                  <a:schemeClr val="lt1"/>
                </a:solidFill>
              </a:rPr>
              <a:t> from one location to another</a:t>
            </a:r>
            <a:endParaRPr sz="2200"/>
          </a:p>
          <a:p>
            <a:pPr indent="-298450" lvl="1" marL="742950" rtl="0" algn="l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560"/>
              <a:buFont typeface="Noto Sans Symbols"/>
              <a:buChar char="▶"/>
            </a:pPr>
            <a:r>
              <a:rPr lang="en-US" sz="1900">
                <a:solidFill>
                  <a:schemeClr val="lt1"/>
                </a:solidFill>
              </a:rPr>
              <a:t>CYCLICAL/RHYTHMIC</a:t>
            </a:r>
            <a:endParaRPr sz="2000"/>
          </a:p>
          <a:p>
            <a:pPr indent="-298450" lvl="0" marL="285750" rtl="0" algn="l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560"/>
              <a:buFont typeface="Noto Sans Symbols"/>
              <a:buChar char="▶"/>
            </a:pPr>
            <a:r>
              <a:rPr lang="en-US" sz="1900">
                <a:solidFill>
                  <a:schemeClr val="lt1"/>
                </a:solidFill>
              </a:rPr>
              <a:t>A sound wave carries energy that was caused by a mechanical action -</a:t>
            </a:r>
            <a:endParaRPr sz="1900">
              <a:solidFill>
                <a:schemeClr val="lt1"/>
              </a:solidFill>
            </a:endParaRPr>
          </a:p>
          <a:p>
            <a:pPr indent="-293369" lvl="1" marL="742950" rtl="0" algn="l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560"/>
              <a:buFont typeface="Noto Sans Symbols"/>
              <a:buChar char="▶"/>
            </a:pPr>
            <a:r>
              <a:rPr lang="en-US" sz="1900">
                <a:solidFill>
                  <a:schemeClr val="lt1"/>
                </a:solidFill>
              </a:rPr>
              <a:t> i</a:t>
            </a:r>
            <a:r>
              <a:rPr lang="en-US" sz="1900">
                <a:solidFill>
                  <a:schemeClr val="lt1"/>
                </a:solidFill>
              </a:rPr>
              <a:t>n the case of diagnostic ultrasound, the </a:t>
            </a:r>
            <a:r>
              <a:rPr i="1" lang="en-US" sz="1900">
                <a:solidFill>
                  <a:schemeClr val="lt1"/>
                </a:solidFill>
              </a:rPr>
              <a:t>transducer creates energy</a:t>
            </a:r>
            <a:r>
              <a:rPr lang="en-US" sz="1900">
                <a:solidFill>
                  <a:schemeClr val="lt1"/>
                </a:solidFill>
              </a:rPr>
              <a:t> in the form of sound pulses that move through body tissues</a:t>
            </a:r>
            <a:endParaRPr sz="2200"/>
          </a:p>
          <a:p>
            <a:pPr indent="-298450" lvl="0" marL="285750" rtl="0" algn="l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560"/>
              <a:buFont typeface="Noto Sans Symbols"/>
              <a:buChar char="▶"/>
            </a:pPr>
            <a:r>
              <a:rPr lang="en-US" sz="1900">
                <a:solidFill>
                  <a:schemeClr val="lt1"/>
                </a:solidFill>
              </a:rPr>
              <a:t>Sound cannot travel through a </a:t>
            </a:r>
            <a:r>
              <a:rPr lang="en-US" sz="1900" u="sng">
                <a:solidFill>
                  <a:schemeClr val="lt1"/>
                </a:solidFill>
              </a:rPr>
              <a:t>vacuum;  </a:t>
            </a:r>
            <a:endParaRPr sz="2200"/>
          </a:p>
          <a:p>
            <a:pPr indent="-298450" lvl="1" marL="742950" rtl="0" algn="l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560"/>
              <a:buFont typeface="Noto Sans Symbols"/>
              <a:buChar char="▶"/>
            </a:pPr>
            <a:r>
              <a:rPr lang="en-US" sz="1900">
                <a:solidFill>
                  <a:schemeClr val="lt1"/>
                </a:solidFill>
              </a:rPr>
              <a:t>it can travel via the molecules in the medium when they are squeezed together then stretched apart…</a:t>
            </a:r>
            <a:endParaRPr sz="200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/>
          <p:nvPr/>
        </p:nvSpPr>
        <p:spPr>
          <a:xfrm>
            <a:off x="609600" y="4572000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Sound is propagated through a medium by </a:t>
            </a:r>
            <a:r>
              <a:rPr b="1" i="0" lang="en-US" sz="2800" u="sng" cap="none" strike="noStrik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compression and rarefaction</a:t>
            </a:r>
            <a:r>
              <a:rPr b="1" i="0" lang="en-US" sz="2800" u="none" cap="none" strike="noStrik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the molecules in the path of the sound</a:t>
            </a:r>
            <a:r>
              <a:rPr b="1" i="0" lang="en-US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2560"/>
              <a:buFont typeface="Noto Sans Symbols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1" y="304800"/>
            <a:ext cx="74676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/>
          <p:nvPr>
            <p:ph type="title"/>
          </p:nvPr>
        </p:nvSpPr>
        <p:spPr>
          <a:xfrm>
            <a:off x="228600" y="76200"/>
            <a:ext cx="6554788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ACOUSTIC VARIABLES	</a:t>
            </a:r>
            <a:endParaRPr/>
          </a:p>
        </p:txBody>
      </p:sp>
      <p:sp>
        <p:nvSpPr>
          <p:cNvPr id="216" name="Google Shape;216;p10"/>
          <p:cNvSpPr txBox="1"/>
          <p:nvPr>
            <p:ph idx="1" type="body"/>
          </p:nvPr>
        </p:nvSpPr>
        <p:spPr>
          <a:xfrm>
            <a:off x="457200" y="2209800"/>
            <a:ext cx="7696200" cy="3767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Char char="▶"/>
            </a:pPr>
            <a:r>
              <a:rPr lang="en-US" sz="2800"/>
              <a:t>When a wave travels, certain variables within the medium will change. 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2240"/>
              <a:buFont typeface="Noto Sans Symbols"/>
              <a:buChar char="▶"/>
            </a:pPr>
            <a:r>
              <a:rPr lang="en-US" sz="2800"/>
              <a:t>The variables particular to </a:t>
            </a:r>
            <a:r>
              <a:rPr b="1" i="1" lang="en-US" sz="2800"/>
              <a:t>sound</a:t>
            </a:r>
            <a:r>
              <a:rPr lang="en-US" sz="2800"/>
              <a:t> </a:t>
            </a:r>
            <a:r>
              <a:rPr lang="en-US" sz="2800"/>
              <a:t>waves are known as </a:t>
            </a:r>
            <a:r>
              <a:rPr b="1" lang="en-US" sz="2800"/>
              <a:t>acoustic variables.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2240"/>
              <a:buFont typeface="Noto Sans Symbols"/>
              <a:buChar char="▶"/>
            </a:pPr>
            <a:r>
              <a:rPr lang="en-US" sz="2800"/>
              <a:t>When </a:t>
            </a:r>
            <a:r>
              <a:rPr b="1" lang="en-US" sz="2800"/>
              <a:t>Pressure, Density</a:t>
            </a:r>
            <a:r>
              <a:rPr lang="en-US" sz="2800"/>
              <a:t>, or </a:t>
            </a:r>
            <a:r>
              <a:rPr b="1" lang="en-US" sz="2800"/>
              <a:t>Distance</a:t>
            </a:r>
            <a:r>
              <a:rPr lang="en-US" sz="2800"/>
              <a:t>, is noted to rhythmically oscillate we know that a </a:t>
            </a:r>
            <a:r>
              <a:rPr i="1" lang="en-US" sz="2800"/>
              <a:t>sound</a:t>
            </a:r>
            <a:r>
              <a:rPr lang="en-US" sz="2800"/>
              <a:t> wave </a:t>
            </a:r>
            <a:r>
              <a:rPr lang="en-US" sz="2800"/>
              <a:t> (</a:t>
            </a:r>
            <a:r>
              <a:rPr i="1" lang="en-US" sz="2800"/>
              <a:t>acoustic wave</a:t>
            </a:r>
            <a:r>
              <a:rPr lang="en-US" sz="2800"/>
              <a:t>) </a:t>
            </a:r>
            <a:r>
              <a:rPr lang="en-US" sz="2800"/>
              <a:t>is present.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5"/>
          <p:cNvCxnSpPr/>
          <p:nvPr/>
        </p:nvCxnSpPr>
        <p:spPr>
          <a:xfrm flipH="1">
            <a:off x="6171009" y="8467"/>
            <a:ext cx="28575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5"/>
          <p:cNvCxnSpPr/>
          <p:nvPr/>
        </p:nvCxnSpPr>
        <p:spPr>
          <a:xfrm flipH="1">
            <a:off x="4581127" y="91545"/>
            <a:ext cx="4560491" cy="608065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5"/>
          <p:cNvCxnSpPr/>
          <p:nvPr/>
        </p:nvCxnSpPr>
        <p:spPr>
          <a:xfrm flipH="1">
            <a:off x="5426868" y="228600"/>
            <a:ext cx="371475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5"/>
          <p:cNvCxnSpPr/>
          <p:nvPr/>
        </p:nvCxnSpPr>
        <p:spPr>
          <a:xfrm flipH="1">
            <a:off x="5501877" y="32278"/>
            <a:ext cx="3639742" cy="485298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5"/>
          <p:cNvCxnSpPr/>
          <p:nvPr/>
        </p:nvCxnSpPr>
        <p:spPr>
          <a:xfrm flipH="1">
            <a:off x="5884069" y="609601"/>
            <a:ext cx="3257549" cy="43433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5"/>
          <p:cNvSpPr txBox="1"/>
          <p:nvPr/>
        </p:nvSpPr>
        <p:spPr>
          <a:xfrm>
            <a:off x="344875" y="305500"/>
            <a:ext cx="85134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COMPRESSION – MOLECULES ARE BEING SQUEEZED TOGETHER</a:t>
            </a:r>
            <a:endParaRPr sz="8800"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8" name="Google Shape;228;p5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229" name="Google Shape;229;p5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5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5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5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5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34" name="Google Shape;2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00" y="886800"/>
            <a:ext cx="5494925" cy="42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"/>
          <p:cNvSpPr txBox="1"/>
          <p:nvPr/>
        </p:nvSpPr>
        <p:spPr>
          <a:xfrm>
            <a:off x="554950" y="5181600"/>
            <a:ext cx="83625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RAREFACTION – MOLECULES ARE BEING STRETCHED APART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0F49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6414600" y="1251400"/>
            <a:ext cx="25029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2012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</a:t>
            </a:r>
            <a:r>
              <a:rPr b="1" i="1" lang="en-US" sz="2500">
                <a:solidFill>
                  <a:srgbClr val="2012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variables </a:t>
            </a:r>
            <a:r>
              <a:rPr i="1" lang="en-US" sz="2500">
                <a:solidFill>
                  <a:srgbClr val="2012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apply to </a:t>
            </a:r>
            <a:endParaRPr i="1" sz="2500">
              <a:solidFill>
                <a:srgbClr val="2012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500">
                <a:solidFill>
                  <a:srgbClr val="2012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compression? </a:t>
            </a:r>
            <a:r>
              <a:rPr i="1" lang="en-US" sz="2600">
                <a:solidFill>
                  <a:srgbClr val="2012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rarefaction?</a:t>
            </a:r>
            <a:endParaRPr sz="2000">
              <a:solidFill>
                <a:srgbClr val="2012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-128100"/>
            <a:ext cx="9144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1"/>
          <p:cNvSpPr txBox="1"/>
          <p:nvPr>
            <p:ph idx="1" type="body"/>
          </p:nvPr>
        </p:nvSpPr>
        <p:spPr>
          <a:xfrm>
            <a:off x="4572000" y="1935650"/>
            <a:ext cx="43470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780"/>
              <a:buChar char="▶"/>
            </a:pPr>
            <a:r>
              <a:rPr b="1" lang="en-US" sz="2100"/>
              <a:t>Pressure</a:t>
            </a:r>
            <a:r>
              <a:rPr b="1" lang="en-US" sz="2500"/>
              <a:t>: </a:t>
            </a:r>
            <a:r>
              <a:rPr lang="en-US" sz="2100"/>
              <a:t>Co</a:t>
            </a:r>
            <a:r>
              <a:rPr lang="en-US" sz="2100"/>
              <a:t>ncentration of force in an area</a:t>
            </a:r>
            <a:endParaRPr sz="2300"/>
          </a:p>
          <a:p>
            <a:pPr indent="-317500" lvl="0" marL="285750" rtl="0" algn="l">
              <a:spcBef>
                <a:spcPts val="920"/>
              </a:spcBef>
              <a:spcAft>
                <a:spcPts val="0"/>
              </a:spcAft>
              <a:buSzPts val="1780"/>
              <a:buChar char="▶"/>
            </a:pPr>
            <a:r>
              <a:rPr b="1" lang="en-US" sz="2100"/>
              <a:t>Density</a:t>
            </a:r>
            <a:r>
              <a:rPr b="1" lang="en-US" sz="2500"/>
              <a:t>: </a:t>
            </a:r>
            <a:r>
              <a:rPr lang="en-US" sz="2100"/>
              <a:t>Concentration of mass in a volume</a:t>
            </a:r>
            <a:endParaRPr sz="2300"/>
          </a:p>
          <a:p>
            <a:pPr indent="-317500" lvl="0" marL="285750" rtl="0" algn="l">
              <a:spcBef>
                <a:spcPts val="920"/>
              </a:spcBef>
              <a:spcAft>
                <a:spcPts val="0"/>
              </a:spcAft>
              <a:buSzPts val="1780"/>
              <a:buChar char="▶"/>
            </a:pPr>
            <a:r>
              <a:rPr b="1" lang="en-US" sz="2100"/>
              <a:t>Distance:</a:t>
            </a:r>
            <a:r>
              <a:rPr lang="en-US" sz="2500"/>
              <a:t> </a:t>
            </a:r>
            <a:r>
              <a:rPr lang="en-US" sz="2100"/>
              <a:t>How far apart objects are  OR </a:t>
            </a:r>
            <a:r>
              <a:rPr lang="en-US" sz="1700"/>
              <a:t>Measure</a:t>
            </a:r>
            <a:r>
              <a:rPr lang="en-US"/>
              <a:t> of particle motion or </a:t>
            </a:r>
            <a:r>
              <a:rPr lang="en-US"/>
              <a:t>displacement</a:t>
            </a:r>
            <a:r>
              <a:rPr lang="en-US"/>
              <a:t> (vibration)</a:t>
            </a:r>
            <a:endParaRPr sz="2200"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244" name="Google Shape;244;p1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1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1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1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aphicFrame>
        <p:nvGraphicFramePr>
          <p:cNvPr id="249" name="Google Shape;249;p11"/>
          <p:cNvGraphicFramePr/>
          <p:nvPr/>
        </p:nvGraphicFramePr>
        <p:xfrm>
          <a:off x="548038" y="768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{45834B18-C361-4258-9BAF-B3D18155F299}</a:tableStyleId>
              </a:tblPr>
              <a:tblGrid>
                <a:gridCol w="2061225"/>
                <a:gridCol w="1864675"/>
              </a:tblGrid>
              <a:tr h="1280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cap="none" strike="noStrike"/>
                        <a:t>Acoustic Variable</a:t>
                      </a:r>
                      <a:endParaRPr/>
                    </a:p>
                  </a:txBody>
                  <a:tcPr marT="73400" marB="73400" marR="146800" marL="14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Units</a:t>
                      </a:r>
                      <a:endParaRPr/>
                    </a:p>
                  </a:txBody>
                  <a:tcPr marT="73400" marB="73400" marR="146800" marL="146800"/>
                </a:tc>
              </a:tr>
              <a:tr h="933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Pressure</a:t>
                      </a:r>
                      <a:endParaRPr/>
                    </a:p>
                  </a:txBody>
                  <a:tcPr marT="73400" marB="73400" marR="146800" marL="14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Pascals (Pa)</a:t>
                      </a:r>
                      <a:endParaRPr/>
                    </a:p>
                  </a:txBody>
                  <a:tcPr marT="73400" marB="73400" marR="146800" marL="146800"/>
                </a:tc>
              </a:tr>
              <a:tr h="54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Density</a:t>
                      </a:r>
                      <a:endParaRPr/>
                    </a:p>
                  </a:txBody>
                  <a:tcPr marT="73400" marB="73400" marR="146800" marL="14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Kg/cm</a:t>
                      </a:r>
                      <a:r>
                        <a:rPr baseline="30000" lang="en-US" sz="2900"/>
                        <a:t>3</a:t>
                      </a:r>
                      <a:endParaRPr/>
                    </a:p>
                  </a:txBody>
                  <a:tcPr marT="73400" marB="73400" marR="146800" marL="146800"/>
                </a:tc>
              </a:tr>
              <a:tr h="54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Distance</a:t>
                      </a:r>
                      <a:endParaRPr/>
                    </a:p>
                  </a:txBody>
                  <a:tcPr marT="73400" marB="73400" marR="146800" marL="14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cm, mm</a:t>
                      </a:r>
                      <a:endParaRPr/>
                    </a:p>
                  </a:txBody>
                  <a:tcPr marT="73400" marB="73400" marR="146800" marL="146800"/>
                </a:tc>
              </a:tr>
            </a:tbl>
          </a:graphicData>
        </a:graphic>
      </p:graphicFrame>
      <p:sp>
        <p:nvSpPr>
          <p:cNvPr id="250" name="Google Shape;250;p11"/>
          <p:cNvSpPr txBox="1"/>
          <p:nvPr/>
        </p:nvSpPr>
        <p:spPr>
          <a:xfrm>
            <a:off x="6020450" y="1753925"/>
            <a:ext cx="314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9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12"/>
          <p:cNvSpPr txBox="1"/>
          <p:nvPr>
            <p:ph type="title"/>
          </p:nvPr>
        </p:nvSpPr>
        <p:spPr>
          <a:xfrm>
            <a:off x="1247375" y="5432001"/>
            <a:ext cx="56580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ACOUSTIC PARAMETERS	</a:t>
            </a:r>
            <a:endParaRPr/>
          </a:p>
        </p:txBody>
      </p:sp>
      <p:sp>
        <p:nvSpPr>
          <p:cNvPr id="258" name="Google Shape;258;p12"/>
          <p:cNvSpPr txBox="1"/>
          <p:nvPr>
            <p:ph idx="1" type="body"/>
          </p:nvPr>
        </p:nvSpPr>
        <p:spPr>
          <a:xfrm>
            <a:off x="617825" y="586050"/>
            <a:ext cx="7875300" cy="45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"/>
              <a:buFont typeface="Noto Sans Symbols"/>
              <a:buNone/>
            </a:pPr>
            <a:r>
              <a:rPr b="1" lang="en-US" sz="1808"/>
              <a:t>After we are aware that a sound wave is present,</a:t>
            </a:r>
            <a:endParaRPr b="1" sz="1808"/>
          </a:p>
          <a:p>
            <a:pPr indent="-285750" lvl="0" marL="28575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"/>
              <a:buFont typeface="Noto Sans Symbols"/>
              <a:buNone/>
            </a:pPr>
            <a:r>
              <a:rPr b="1" lang="en-US" sz="1808"/>
              <a:t> it is important to describe (measure) its features and characteristics.  </a:t>
            </a:r>
            <a:endParaRPr sz="2408"/>
          </a:p>
          <a:p>
            <a:pPr indent="-28575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120"/>
              <a:buFont typeface="Noto Sans Symbols"/>
              <a:buNone/>
            </a:pPr>
            <a:r>
              <a:t/>
            </a:r>
            <a:endParaRPr b="1" sz="1808"/>
          </a:p>
          <a:p>
            <a:pPr indent="-28575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120"/>
              <a:buFont typeface="Noto Sans Symbols"/>
              <a:buNone/>
            </a:pPr>
            <a:r>
              <a:rPr b="1" lang="en-US" sz="1700"/>
              <a:t>7 Acoustic parameters </a:t>
            </a:r>
            <a:r>
              <a:rPr lang="en-US" sz="1700"/>
              <a:t>are used to </a:t>
            </a:r>
            <a:r>
              <a:rPr b="1" lang="en-US" sz="1700"/>
              <a:t>describe</a:t>
            </a:r>
            <a:r>
              <a:rPr lang="en-US" sz="1700"/>
              <a:t> sound waves: </a:t>
            </a:r>
            <a:endParaRPr sz="2300"/>
          </a:p>
          <a:p>
            <a:pPr indent="-30480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420"/>
              <a:buChar char="▶"/>
            </a:pPr>
            <a:r>
              <a:rPr b="1" lang="en-US" sz="1700"/>
              <a:t>Period</a:t>
            </a:r>
            <a:endParaRPr sz="2300"/>
          </a:p>
          <a:p>
            <a:pPr indent="-30480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420"/>
              <a:buChar char="▶"/>
            </a:pPr>
            <a:r>
              <a:rPr b="1" lang="en-US" sz="1700"/>
              <a:t>Frequency</a:t>
            </a:r>
            <a:endParaRPr sz="2300"/>
          </a:p>
          <a:p>
            <a:pPr indent="-30480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420"/>
              <a:buChar char="▶"/>
            </a:pPr>
            <a:r>
              <a:rPr b="1" lang="en-US" sz="1700"/>
              <a:t>Amplitude</a:t>
            </a:r>
            <a:endParaRPr sz="2300"/>
          </a:p>
          <a:p>
            <a:pPr indent="-30480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420"/>
              <a:buChar char="▶"/>
            </a:pPr>
            <a:r>
              <a:rPr b="1" lang="en-US" sz="1700"/>
              <a:t>Power</a:t>
            </a:r>
            <a:endParaRPr sz="2300"/>
          </a:p>
          <a:p>
            <a:pPr indent="-30480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420"/>
              <a:buChar char="▶"/>
            </a:pPr>
            <a:r>
              <a:rPr b="1" lang="en-US" sz="1700"/>
              <a:t>Intensity</a:t>
            </a:r>
            <a:endParaRPr sz="2300"/>
          </a:p>
          <a:p>
            <a:pPr indent="-30480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420"/>
              <a:buChar char="▶"/>
            </a:pPr>
            <a:r>
              <a:rPr b="1" lang="en-US" sz="1700"/>
              <a:t>Wavelength</a:t>
            </a:r>
            <a:endParaRPr sz="2300"/>
          </a:p>
          <a:p>
            <a:pPr indent="-30480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420"/>
              <a:buChar char="▶"/>
            </a:pPr>
            <a:r>
              <a:rPr b="1" lang="en-US" sz="1700"/>
              <a:t>Propagation speed </a:t>
            </a:r>
            <a:endParaRPr sz="2300"/>
          </a:p>
          <a:p>
            <a:pPr indent="-285750" lvl="0" marL="285750" rtl="0" algn="l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1120"/>
              <a:buFont typeface="Noto Sans Symbols"/>
              <a:buNone/>
            </a:pPr>
            <a:r>
              <a:t/>
            </a:r>
            <a:endParaRPr b="1" sz="1700"/>
          </a:p>
        </p:txBody>
      </p:sp>
      <p:grpSp>
        <p:nvGrpSpPr>
          <p:cNvPr id="259" name="Google Shape;259;p12"/>
          <p:cNvGrpSpPr/>
          <p:nvPr/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260" name="Google Shape;260;p12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12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2" name="Google Shape;262;p12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12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12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65" name="Google Shape;2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625" y="2377650"/>
            <a:ext cx="4387399" cy="24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/>
          <p:nvPr>
            <p:ph idx="1" type="body"/>
          </p:nvPr>
        </p:nvSpPr>
        <p:spPr>
          <a:xfrm>
            <a:off x="152400" y="1611313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46063" lvl="0" marL="246063" rtl="0" algn="l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en-US" sz="2800"/>
              <a:t>Sound energy travels in a </a:t>
            </a:r>
            <a:r>
              <a:rPr lang="en-US" sz="2800" u="sng">
                <a:solidFill>
                  <a:srgbClr val="CC0000"/>
                </a:solidFill>
              </a:rPr>
              <a:t>straight line - </a:t>
            </a:r>
            <a:r>
              <a:rPr lang="en-US" sz="2800"/>
              <a:t>the same direction as the wave is moving.</a:t>
            </a:r>
            <a:endParaRPr/>
          </a:p>
          <a:p>
            <a:pPr indent="-246062" lvl="0" marL="246062" rtl="0" algn="l">
              <a:spcBef>
                <a:spcPts val="560"/>
              </a:spcBef>
              <a:spcAft>
                <a:spcPts val="0"/>
              </a:spcAft>
              <a:buSzPts val="2240"/>
              <a:buChar char="▶"/>
            </a:pPr>
            <a:r>
              <a:rPr lang="en-US" sz="2800"/>
              <a:t>Therefore,</a:t>
            </a:r>
            <a:r>
              <a:rPr lang="en-US" sz="2800"/>
              <a:t> sound waves are </a:t>
            </a:r>
            <a:r>
              <a:rPr lang="en-US" sz="2800" u="sng">
                <a:solidFill>
                  <a:schemeClr val="accent6"/>
                </a:solidFill>
              </a:rPr>
              <a:t>longitudinal waves 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271" name="Google Shape;271;p7"/>
          <p:cNvGraphicFramePr/>
          <p:nvPr/>
        </p:nvGraphicFramePr>
        <p:xfrm>
          <a:off x="685800" y="3810000"/>
          <a:ext cx="7772400" cy="2044700"/>
        </p:xfrm>
        <a:graphic>
          <a:graphicData uri="http://schemas.openxmlformats.org/presentationml/2006/ole">
            <mc:AlternateContent>
              <mc:Choice Requires="v">
                <p:oleObj r:id="rId4" imgH="2044700" imgW="7772400" progId="Photoshop.Image.4" spid="_x0000_s1">
                  <p:embed/>
                </p:oleObj>
              </mc:Choice>
              <mc:Fallback>
                <p:oleObj r:id="rId5" imgH="2044700" imgW="7772400" progId="Photoshop.Image.4">
                  <p:embed/>
                  <p:pic>
                    <p:nvPicPr>
                      <p:cNvPr id="271" name="Google Shape;271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85800" y="3810000"/>
                        <a:ext cx="7772400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" name="Google Shape;272;p7"/>
          <p:cNvSpPr txBox="1"/>
          <p:nvPr/>
        </p:nvSpPr>
        <p:spPr>
          <a:xfrm>
            <a:off x="990600" y="489750"/>
            <a:ext cx="666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Longitudinal </a:t>
            </a: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Waves</a:t>
            </a:r>
            <a:endParaRPr/>
          </a:p>
        </p:txBody>
      </p:sp>
    </p:spTree>
  </p:cSld>
  <p:clrMapOvr>
    <a:masterClrMapping/>
  </p:clrMapOvr>
  <p:transition spd="med">
    <p:split orient="vert" dir="in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2005-07-04T18:56:53Z</dcterms:created>
  <dc:creator>KStrong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0x0101003BCD649E082A6D408757A4E9A2C25346</vt:lpwstr>
  </property>
</Properties>
</file>